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Lato" panose="020F0502020204030203" pitchFamily="34" charset="0"/>
              </a:rPr>
              <a:t>What are the steps to create a pivot table in DHIS2?</a:t>
            </a:r>
          </a:p>
          <a:p>
            <a:br>
              <a:rPr lang="en-US" sz="1600" dirty="0"/>
            </a:br>
            <a:endParaRPr lang="es-ES" sz="1200" dirty="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600" dirty="0"/>
              <a:t>Let's say we want to know the number of doses of six different vaccines that have been administered since 2017 in the two regions of Training Land. Specifically, let's look at doses of BCG, DPT-HepB-HIB1 and 3, MR1 and 2, and Yellow fever. Knowing more about the administration of these vaccines allows us to better understand the health system access in specific regions. </a:t>
            </a:r>
            <a:br>
              <a:rPr lang="en-US" sz="1600" dirty="0"/>
            </a:br>
            <a:endParaRPr lang="es-ES" sz="1200" dirty="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200" noProof="0" dirty="0"/>
              <a:t>The first step is to open the Data Visualizer App. To do that open the apps menu and select the Data Visualizer App. </a:t>
            </a:r>
          </a:p>
          <a:p>
            <a:endParaRPr lang="en-US" sz="1200" noProof="0" dirty="0"/>
          </a:p>
          <a:p>
            <a:r>
              <a:rPr lang="en-US" sz="1200" noProof="0" dirty="0"/>
              <a:t>Then you need to select the type of data visualization from the dropdown menu. </a:t>
            </a:r>
          </a:p>
          <a:p>
            <a:endParaRPr lang="en-US" sz="1200" noProof="0" dirty="0"/>
          </a:p>
          <a:p>
            <a:r>
              <a:rPr lang="en-US" sz="1200" noProof="0" dirty="0"/>
              <a:t>In this case, select pivot table. The next step is to select in the left pane, the three dimensions for our pivot table, the data items, period, and organization unit. </a:t>
            </a:r>
          </a:p>
          <a:p>
            <a:endParaRPr lang="en-US" sz="1200" noProof="0" dirty="0"/>
          </a:p>
          <a:p>
            <a:r>
              <a:rPr lang="en-US" sz="1200" noProof="0" dirty="0"/>
              <a:t>Let's first select the data items. From the data type menu, select data elements. And then from the data element group, select immunization vaccinations. All data elements that are part of this group will then appear in the data items box. </a:t>
            </a:r>
          </a:p>
          <a:p>
            <a:endParaRPr lang="en-US" sz="1200" noProof="0" dirty="0"/>
          </a:p>
          <a:p>
            <a:r>
              <a:rPr lang="en-US" sz="1200" noProof="0" dirty="0"/>
              <a:t>We need to move the particular data elements that we want to see in our pivot table over to the selected items box. One way to select and move over items is to double click on them. </a:t>
            </a:r>
          </a:p>
          <a:p>
            <a:endParaRPr lang="en-US" sz="1200" noProof="0" dirty="0"/>
          </a:p>
          <a:p>
            <a:r>
              <a:rPr lang="en-US" sz="1200" noProof="0" dirty="0"/>
              <a:t>We can also select more than one data element at a time by pressing control on windows or command on Mac while clicking on the elements, and then clicking on the single arrow to move them to the selected items box. </a:t>
            </a:r>
          </a:p>
          <a:p>
            <a:endParaRPr lang="en-US" sz="1200" noProof="0" dirty="0"/>
          </a:p>
          <a:p>
            <a:r>
              <a:rPr lang="en-US" sz="1200" noProof="0" dirty="0"/>
              <a:t>If you want to add several data elements listed next to each other, you can select the first one, then press shift and click on the last one to select them all and then move them using the arrow pointing to the right. You can remove the data elements in the selected items box by using the same commands. </a:t>
            </a:r>
          </a:p>
          <a:p>
            <a:endParaRPr lang="en-US" sz="1200" noProof="0" dirty="0"/>
          </a:p>
          <a:p>
            <a:r>
              <a:rPr lang="en-US" sz="1200" noProof="0" dirty="0"/>
              <a:t>For example, selecting all of these data elements using shift and clicking on the arrow to the left, to move them back to the available column. </a:t>
            </a:r>
          </a:p>
          <a:p>
            <a:endParaRPr lang="en-US" sz="1200" noProof="0" dirty="0"/>
          </a:p>
          <a:p>
            <a:r>
              <a:rPr lang="en-US" sz="1200" noProof="0" dirty="0"/>
              <a:t>Let's add the EPI MR1 doses given and EPI MR2 doses given as well. Once we have all data elements selected, click on hide. Clicking hide instead of update allows you to store your selection and move on to editing the next dimension so you can wait to display and updated pivot table visualization until you are finished making all of your edits. </a:t>
            </a:r>
          </a:p>
          <a:p>
            <a:endParaRPr lang="en-US" sz="1200" noProof="0" dirty="0"/>
          </a:p>
          <a:p>
            <a:r>
              <a:rPr lang="en-US" sz="1200" noProof="0" dirty="0"/>
              <a:t>The next dimension we want to select is the period. As we want to get the data since 2017, we are going to select the fixed period tab. </a:t>
            </a:r>
          </a:p>
          <a:p>
            <a:endParaRPr lang="en-US" sz="1200" noProof="0" dirty="0"/>
          </a:p>
          <a:p>
            <a:r>
              <a:rPr lang="en-US" sz="1200" noProof="0" dirty="0"/>
              <a:t>Then in period type, select yearly. Click on 2017 and press shift while clicking 2021 to select that set of years and move them to the selected periods column, by clicking on the arrow to the right. </a:t>
            </a:r>
          </a:p>
          <a:p>
            <a:endParaRPr lang="en-US" sz="1200" noProof="0" dirty="0"/>
          </a:p>
          <a:p>
            <a:r>
              <a:rPr lang="en-US" sz="1200" noProof="0" dirty="0"/>
              <a:t>Then we move last 12 months to the left by double clicking on it to unselect it, then click hide. The last dimension we need to select is the organization unit. </a:t>
            </a:r>
          </a:p>
          <a:p>
            <a:endParaRPr lang="en-US" sz="1200" noProof="0" dirty="0"/>
          </a:p>
          <a:p>
            <a:r>
              <a:rPr lang="en-US" sz="1200" noProof="0" dirty="0"/>
              <a:t>We want to view the data for animal and food regions to do this, we untick the box next to Training Land and tick the boxes next to animal and food regions. Now, with all of the dimensions selected, we can click on update. </a:t>
            </a:r>
          </a:p>
          <a:p>
            <a:endParaRPr lang="en-US" sz="1200" noProof="0" dirty="0"/>
          </a:p>
          <a:p>
            <a:r>
              <a:rPr lang="en-US" sz="1200" noProof="0" dirty="0"/>
              <a:t>We are now able to see the pivot table with the dimensions we have selected. As you can see the table displays aggregated data from the animal and food regions. </a:t>
            </a:r>
          </a:p>
          <a:p>
            <a:endParaRPr lang="en-US" sz="1200" noProof="0" dirty="0"/>
          </a:p>
          <a:p>
            <a:r>
              <a:rPr lang="en-US" sz="1200" noProof="0" dirty="0"/>
              <a:t>The columns show the data for each of the vaccines and the row show the years and the periods 2017 to 2021. </a:t>
            </a:r>
          </a:p>
          <a:p>
            <a:endParaRPr lang="en-US" sz="1200" noProof="0" dirty="0"/>
          </a:p>
          <a:p>
            <a:r>
              <a:rPr lang="en-US" sz="1200" noProof="0" dirty="0"/>
              <a:t>If you hover over the dimensions in the layout section, you can see the options that are currently selected for each one. </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effectLst/>
                <a:sym typeface=""/>
              </a:rPr>
              <a:t>In summary, to create a pivot table, you first need to open the Data Visualizer App, then select pivot table from the list of visualization tools, then select the three dimensions, data items, period, and organization unit, and click update.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notesSlide" Target="../notesSlides/notesSlide3.xm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11.png"/><Relationship Id="rId11" Type="http://schemas.openxmlformats.org/officeDocument/2006/relationships/image" Target="../media/image29.png"/><Relationship Id="rId5" Type="http://schemas.openxmlformats.org/officeDocument/2006/relationships/image" Target="../media/image22.svg"/><Relationship Id="rId10" Type="http://schemas.openxmlformats.org/officeDocument/2006/relationships/image" Target="../media/image28.svg"/><Relationship Id="rId4" Type="http://schemas.openxmlformats.org/officeDocument/2006/relationships/image" Target="../media/image21.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6.xml"/><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pivot table: </a:t>
            </a:r>
          </a:p>
          <a:p>
            <a:r>
              <a:rPr lang="en-US" dirty="0"/>
              <a:t>Selecting the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Pivot tables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a:t>What are the steps to create a pivot table?</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wrap="square" rtlCol="0">
            <a:spAutoFit/>
          </a:bodyPr>
          <a:lstStyle/>
          <a:p>
            <a:pPr algn="ctr">
              <a:buClr>
                <a:srgbClr val="008CCF"/>
              </a:buClr>
            </a:pPr>
            <a:r>
              <a:rPr lang="en-US" sz="2400" dirty="0"/>
              <a:t>Number of doses:</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wrap="square" rtlCol="0">
            <a:spAutoFit/>
          </a:bodyPr>
          <a:lstStyle/>
          <a:p>
            <a:pPr algn="ctr">
              <a:buClr>
                <a:srgbClr val="008CCF"/>
              </a:buClr>
            </a:pPr>
            <a:r>
              <a:rPr lang="en-US" sz="2400" dirty="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wrap="square" rtlCol="0">
            <a:spAutoFit/>
          </a:bodyPr>
          <a:lstStyle/>
          <a:p>
            <a:pPr algn="ctr">
              <a:buClr>
                <a:srgbClr val="008CCF"/>
              </a:buClr>
            </a:pPr>
            <a:r>
              <a:rPr lang="en-US" sz="2400" dirty="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wrap="square" rtlCol="0">
            <a:spAutoFit/>
          </a:bodyPr>
          <a:lstStyle/>
          <a:p>
            <a:pPr algn="ctr">
              <a:buClr>
                <a:srgbClr val="008CCF"/>
              </a:buClr>
            </a:pPr>
            <a:r>
              <a:rPr lang="en-US" sz="2400" dirty="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wrap="square" rtlCol="0">
            <a:spAutoFit/>
          </a:bodyPr>
          <a:lstStyle/>
          <a:p>
            <a:pPr algn="ctr">
              <a:buClr>
                <a:srgbClr val="008CCF"/>
              </a:buClr>
            </a:pPr>
            <a:r>
              <a:rPr lang="en-US" sz="2400" dirty="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wrap="square" rtlCol="0">
            <a:spAutoFit/>
          </a:bodyPr>
          <a:lstStyle/>
          <a:p>
            <a:pPr algn="ctr">
              <a:buClr>
                <a:srgbClr val="008CCF"/>
              </a:buClr>
            </a:pPr>
            <a:r>
              <a:rPr lang="en-US" sz="2400" dirty="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wrap="square" rtlCol="0">
            <a:spAutoFit/>
          </a:bodyPr>
          <a:lstStyle/>
          <a:p>
            <a:pPr algn="ctr">
              <a:buClr>
                <a:srgbClr val="008CCF"/>
              </a:buClr>
            </a:pPr>
            <a:r>
              <a:rPr lang="en-US" sz="2400" dirty="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wrap="square" rtlCol="0">
            <a:spAutoFit/>
          </a:bodyPr>
          <a:lstStyle/>
          <a:p>
            <a:pPr algn="ctr">
              <a:buClr>
                <a:srgbClr val="008CCF"/>
              </a:buClr>
            </a:pPr>
            <a:r>
              <a:rPr lang="en-US" sz="2400" dirty="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Animal Region</a:t>
            </a:r>
          </a:p>
          <a:p>
            <a:pPr marL="342900" indent="-342900">
              <a:buClr>
                <a:srgbClr val="008CCF"/>
              </a:buClr>
              <a:buFont typeface="Arial" panose="020B0604020202020204" pitchFamily="34" charset="0"/>
              <a:buChar char="•"/>
            </a:pPr>
            <a:r>
              <a:rPr lang="en-US" sz="2400" dirty="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wrap="square" rtlCol="0">
            <a:spAutoFit/>
          </a:bodyPr>
          <a:lstStyle/>
          <a:p>
            <a:pPr algn="l">
              <a:buClr>
                <a:srgbClr val="008CCF"/>
              </a:buClr>
            </a:pPr>
            <a:r>
              <a:rPr lang="en-US" sz="2400" dirty="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wrap="square" rtlCol="0">
            <a:spAutoFit/>
          </a:bodyPr>
          <a:lstStyle/>
          <a:p>
            <a:pPr algn="l">
              <a:buClr>
                <a:srgbClr val="008CCF"/>
              </a:buClr>
            </a:pPr>
            <a:r>
              <a:rPr lang="en-US" sz="2400" dirty="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wrap="square" rtlCol="0">
            <a:spAutoFit/>
          </a:bodyPr>
          <a:lstStyle/>
          <a:p>
            <a:pPr algn="l">
              <a:buClr>
                <a:srgbClr val="008CCF"/>
              </a:buClr>
            </a:pPr>
            <a:r>
              <a:rPr lang="en-US" sz="2400" dirty="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wrap="square" rtlCol="0">
            <a:spAutoFit/>
          </a:bodyPr>
          <a:lstStyle/>
          <a:p>
            <a:pPr algn="l">
              <a:buClr>
                <a:srgbClr val="008CCF"/>
              </a:buClr>
            </a:pPr>
            <a:r>
              <a:rPr lang="en-US" sz="2400" dirty="0"/>
              <a:t>EPI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wrap="square" rtlCol="0">
            <a:spAutoFit/>
          </a:bodyPr>
          <a:lstStyle/>
          <a:p>
            <a:pPr algn="l">
              <a:buClr>
                <a:srgbClr val="008CCF"/>
              </a:buClr>
            </a:pPr>
            <a:r>
              <a:rPr lang="en-US" sz="2400" dirty="0"/>
              <a:t>EPI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wrap="square" rtlCol="0">
            <a:spAutoFit/>
          </a:bodyPr>
          <a:lstStyle/>
          <a:p>
            <a:pPr algn="l">
              <a:buClr>
                <a:srgbClr val="008CCF"/>
              </a:buClr>
            </a:pPr>
            <a:r>
              <a:rPr lang="en-US" sz="2400" dirty="0"/>
              <a:t>Yellow fever</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name="connsiteX0" fmla="*/ 2250840 w 12192000"/>
              <a:gd name="connsiteY0" fmla="*/ 3007512 h 6858000"/>
              <a:gd name="connsiteX1" fmla="*/ 2100680 w 12192000"/>
              <a:gd name="connsiteY1" fmla="*/ 3157672 h 6858000"/>
              <a:gd name="connsiteX2" fmla="*/ 2100680 w 12192000"/>
              <a:gd name="connsiteY2" fmla="*/ 5823759 h 6858000"/>
              <a:gd name="connsiteX3" fmla="*/ 2250840 w 12192000"/>
              <a:gd name="connsiteY3" fmla="*/ 5973919 h 6858000"/>
              <a:gd name="connsiteX4" fmla="*/ 4996107 w 12192000"/>
              <a:gd name="connsiteY4" fmla="*/ 5973919 h 6858000"/>
              <a:gd name="connsiteX5" fmla="*/ 5146267 w 12192000"/>
              <a:gd name="connsiteY5" fmla="*/ 5823759 h 6858000"/>
              <a:gd name="connsiteX6" fmla="*/ 5146267 w 12192000"/>
              <a:gd name="connsiteY6" fmla="*/ 3157672 h 6858000"/>
              <a:gd name="connsiteX7" fmla="*/ 4996107 w 12192000"/>
              <a:gd name="connsiteY7" fmla="*/ 3007512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wrap="square" rtlCol="0">
            <a:spAutoFit/>
          </a:bodyPr>
          <a:lstStyle/>
          <a:p>
            <a:pPr algn="l">
              <a:buClr>
                <a:srgbClr val="008CCF"/>
              </a:buClr>
            </a:pPr>
            <a:r>
              <a:rPr lang="en-US" sz="2400" dirty="0">
                <a:solidFill>
                  <a:schemeClr val="bg1"/>
                </a:solidFill>
              </a:rPr>
              <a:t>Better understand health system access</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spd="slow" p14:dur="2000" advTm="35027"/>
    </mc:Choice>
    <mc:Fallback xmlns="">
      <p:transition spd="slow" advTm="350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50"/>
                                        <p:tgtEl>
                                          <p:spTgt spid="12"/>
                                        </p:tgtEl>
                                      </p:cBhvr>
                                    </p:animEffect>
                                  </p:childTnLst>
                                </p:cTn>
                              </p:par>
                            </p:childTnLst>
                          </p:cTn>
                        </p:par>
                        <p:par>
                          <p:cTn id="38" fill="hold">
                            <p:stCondLst>
                              <p:cond delay="125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50"/>
                                        <p:tgtEl>
                                          <p:spTgt spid="13"/>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2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1"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0-#ppt_h/2"/>
                                          </p:val>
                                        </p:tav>
                                        <p:tav tm="100000">
                                          <p:val>
                                            <p:strVal val="#ppt_y"/>
                                          </p:val>
                                        </p:tav>
                                      </p:tavLst>
                                    </p:anim>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ppt_x"/>
                                          </p:val>
                                        </p:tav>
                                        <p:tav tm="100000">
                                          <p:val>
                                            <p:strVal val="#ppt_x"/>
                                          </p:val>
                                        </p:tav>
                                      </p:tavLst>
                                    </p:anim>
                                    <p:anim calcmode="lin" valueType="num">
                                      <p:cBhvr additive="base">
                                        <p:cTn id="65" dur="500" fill="hold"/>
                                        <p:tgtEl>
                                          <p:spTgt spid="20"/>
                                        </p:tgtEl>
                                        <p:attrNameLst>
                                          <p:attrName>ppt_y</p:attrName>
                                        </p:attrNameLst>
                                      </p:cBhvr>
                                      <p:tavLst>
                                        <p:tav tm="0">
                                          <p:val>
                                            <p:strVal val="0-#ppt_h/2"/>
                                          </p:val>
                                        </p:tav>
                                        <p:tav tm="100000">
                                          <p:val>
                                            <p:strVal val="#ppt_y"/>
                                          </p:val>
                                        </p:tav>
                                      </p:tavLst>
                                    </p:anim>
                                  </p:childTnLst>
                                </p:cTn>
                              </p:par>
                              <p:par>
                                <p:cTn id="66" presetID="2" presetClass="entr" presetSubtype="1"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ppt_x"/>
                                          </p:val>
                                        </p:tav>
                                        <p:tav tm="100000">
                                          <p:val>
                                            <p:strVal val="#ppt_x"/>
                                          </p:val>
                                        </p:tav>
                                      </p:tavLst>
                                    </p:anim>
                                    <p:anim calcmode="lin" valueType="num">
                                      <p:cBhvr additive="base">
                                        <p:cTn id="69" dur="500" fill="hold"/>
                                        <p:tgtEl>
                                          <p:spTgt spid="16"/>
                                        </p:tgtEl>
                                        <p:attrNameLst>
                                          <p:attrName>ppt_y</p:attrName>
                                        </p:attrNameLst>
                                      </p:cBhvr>
                                      <p:tavLst>
                                        <p:tav tm="0">
                                          <p:val>
                                            <p:strVal val="0-#ppt_h/2"/>
                                          </p:val>
                                        </p:tav>
                                        <p:tav tm="100000">
                                          <p:val>
                                            <p:strVal val="#ppt_y"/>
                                          </p:val>
                                        </p:tav>
                                      </p:tavLst>
                                    </p:anim>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P spid="13" grpId="0"/>
      <p:bldP spid="14" grpId="0"/>
      <p:bldP spid="18" grpId="0" animBg="1"/>
      <p:bldP spid="19" grpId="0" animBg="1"/>
      <p:bldP spid="20" grpId="0" animBg="1"/>
      <p:bldP spid="21" grpId="0"/>
      <p:bldP spid="23" grpId="0"/>
      <p:bldP spid="8" grpId="0"/>
      <p:bldP spid="24" grpId="0"/>
      <p:bldP spid="25" grpId="0"/>
      <p:bldP spid="26" grpId="0"/>
      <p:bldP spid="27" grpId="0"/>
      <p:bldP spid="28" grpId="0"/>
      <p:bldP spid="31" grpId="0" animBg="1"/>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253000"/>
    </mc:Choice>
    <mc:Fallback xmlns="">
      <p:transition spd="slow" advTm="25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wrap="square" rtlCol="0">
            <a:spAutoFit/>
          </a:bodyPr>
          <a:lstStyle/>
          <a:p>
            <a:pPr marL="342900" indent="-342900" algn="l">
              <a:lnSpc>
                <a:spcPct val="150000"/>
              </a:lnSpc>
              <a:buClr>
                <a:srgbClr val="008CCF"/>
              </a:buClr>
              <a:buFont typeface="Rubik" pitchFamily="2" charset="-79"/>
              <a:buChar char="•"/>
            </a:pPr>
            <a:r>
              <a:rPr lang="en-US" sz="2400" dirty="0"/>
              <a:t>To create a pivot table:</a:t>
            </a:r>
          </a:p>
          <a:p>
            <a:pPr marL="914400" lvl="1" indent="-457200">
              <a:lnSpc>
                <a:spcPct val="150000"/>
              </a:lnSpc>
              <a:buClr>
                <a:srgbClr val="008CCF"/>
              </a:buClr>
              <a:buFont typeface="+mj-lt"/>
              <a:buAutoNum type="arabicPeriod"/>
            </a:pPr>
            <a:r>
              <a:rPr lang="en-US" sz="2400" dirty="0"/>
              <a:t>Open the </a:t>
            </a:r>
            <a:r>
              <a:rPr lang="en-US" sz="2400" dirty="0">
                <a:latin typeface="+mj-lt"/>
              </a:rPr>
              <a:t>Data Visualizer app</a:t>
            </a:r>
          </a:p>
          <a:p>
            <a:pPr marL="914400" lvl="1" indent="-457200">
              <a:lnSpc>
                <a:spcPct val="150000"/>
              </a:lnSpc>
              <a:buClr>
                <a:srgbClr val="008CCF"/>
              </a:buClr>
              <a:buFont typeface="+mj-lt"/>
              <a:buAutoNum type="arabicPeriod"/>
            </a:pPr>
            <a:r>
              <a:rPr lang="en-US" sz="2400" dirty="0"/>
              <a:t>Select </a:t>
            </a:r>
            <a:r>
              <a:rPr lang="en-US" sz="2400" dirty="0">
                <a:latin typeface="+mj-lt"/>
              </a:rPr>
              <a:t>Pivot Table</a:t>
            </a:r>
          </a:p>
          <a:p>
            <a:pPr marL="914400" lvl="1" indent="-457200">
              <a:lnSpc>
                <a:spcPct val="150000"/>
              </a:lnSpc>
              <a:buClr>
                <a:srgbClr val="008CCF"/>
              </a:buClr>
              <a:buFont typeface="+mj-lt"/>
              <a:buAutoNum type="arabicPeriod"/>
            </a:pPr>
            <a:r>
              <a:rPr lang="en-US" sz="2400" dirty="0"/>
              <a:t>Select the 3 dimensions:</a:t>
            </a:r>
          </a:p>
          <a:p>
            <a:pPr marL="1371600" lvl="2" indent="-457200">
              <a:lnSpc>
                <a:spcPct val="150000"/>
              </a:lnSpc>
              <a:buClr>
                <a:srgbClr val="008CCF"/>
              </a:buClr>
              <a:buFont typeface="+mj-lt"/>
              <a:buAutoNum type="arabicPeriod"/>
            </a:pPr>
            <a:r>
              <a:rPr lang="en-US" sz="2400" dirty="0"/>
              <a:t>Data items</a:t>
            </a:r>
          </a:p>
          <a:p>
            <a:pPr marL="1371600" lvl="2" indent="-457200">
              <a:lnSpc>
                <a:spcPct val="150000"/>
              </a:lnSpc>
              <a:buClr>
                <a:srgbClr val="008CCF"/>
              </a:buClr>
              <a:buFont typeface="+mj-lt"/>
              <a:buAutoNum type="arabicPeriod"/>
            </a:pPr>
            <a:r>
              <a:rPr lang="en-US" sz="2400" dirty="0"/>
              <a:t>Period</a:t>
            </a:r>
          </a:p>
          <a:p>
            <a:pPr marL="1371600" lvl="2" indent="-457200">
              <a:lnSpc>
                <a:spcPct val="150000"/>
              </a:lnSpc>
              <a:buClr>
                <a:srgbClr val="008CCF"/>
              </a:buClr>
              <a:buFont typeface="+mj-lt"/>
              <a:buAutoNum type="arabicPeriod"/>
            </a:pPr>
            <a:r>
              <a:rPr lang="en-US" sz="2400" dirty="0" err="1"/>
              <a:t>Organisation</a:t>
            </a:r>
            <a:r>
              <a:rPr lang="en-US" sz="2400" dirty="0"/>
              <a:t> Unit</a:t>
            </a:r>
          </a:p>
          <a:p>
            <a:pPr marL="914400" lvl="1" indent="-457200">
              <a:lnSpc>
                <a:spcPct val="150000"/>
              </a:lnSpc>
              <a:buClr>
                <a:srgbClr val="008CCF"/>
              </a:buClr>
              <a:buFont typeface="+mj-lt"/>
              <a:buAutoNum type="arabicPeriod"/>
            </a:pPr>
            <a:r>
              <a:rPr lang="en-US" sz="2400" dirty="0"/>
              <a:t>Click </a:t>
            </a:r>
            <a:r>
              <a:rPr lang="en-US" sz="2400" dirty="0">
                <a:latin typeface="+mj-lt"/>
              </a:rPr>
              <a:t>Update</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21226"/>
    </mc:Choice>
    <mc:Fallback xmlns="">
      <p:transition spd="slow" advTm="21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xEl>
                                              <p:pRg st="1" end="1"/>
                                            </p:txEl>
                                          </p:spTgt>
                                        </p:tgtEl>
                                        <p:attrNameLst>
                                          <p:attrName>style.visibility</p:attrName>
                                        </p:attrNameLst>
                                      </p:cBhvr>
                                      <p:to>
                                        <p:strVal val="visible"/>
                                      </p:to>
                                    </p:set>
                                    <p:animEffect transition="in" filter="fade">
                                      <p:cBhvr>
                                        <p:cTn id="20" dur="500"/>
                                        <p:tgtEl>
                                          <p:spTgt spid="2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5">
                                            <p:txEl>
                                              <p:pRg st="2" end="2"/>
                                            </p:txEl>
                                          </p:spTgt>
                                        </p:tgtEl>
                                        <p:attrNameLst>
                                          <p:attrName>style.visibility</p:attrName>
                                        </p:attrNameLst>
                                      </p:cBhvr>
                                      <p:to>
                                        <p:strVal val="visible"/>
                                      </p:to>
                                    </p:set>
                                    <p:animEffect transition="in" filter="fade">
                                      <p:cBhvr>
                                        <p:cTn id="25" dur="500"/>
                                        <p:tgtEl>
                                          <p:spTgt spid="2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5">
                                            <p:txEl>
                                              <p:pRg st="3" end="3"/>
                                            </p:txEl>
                                          </p:spTgt>
                                        </p:tgtEl>
                                        <p:attrNameLst>
                                          <p:attrName>style.visibility</p:attrName>
                                        </p:attrNameLst>
                                      </p:cBhvr>
                                      <p:to>
                                        <p:strVal val="visible"/>
                                      </p:to>
                                    </p:set>
                                    <p:animEffect transition="in" filter="fade">
                                      <p:cBhvr>
                                        <p:cTn id="30" dur="500"/>
                                        <p:tgtEl>
                                          <p:spTgt spid="2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xEl>
                                              <p:pRg st="4" end="4"/>
                                            </p:txEl>
                                          </p:spTgt>
                                        </p:tgtEl>
                                        <p:attrNameLst>
                                          <p:attrName>style.visibility</p:attrName>
                                        </p:attrNameLst>
                                      </p:cBhvr>
                                      <p:to>
                                        <p:strVal val="visible"/>
                                      </p:to>
                                    </p:set>
                                    <p:animEffect transition="in" filter="fade">
                                      <p:cBhvr>
                                        <p:cTn id="35" dur="500"/>
                                        <p:tgtEl>
                                          <p:spTgt spid="25">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xEl>
                                              <p:pRg st="5" end="5"/>
                                            </p:txEl>
                                          </p:spTgt>
                                        </p:tgtEl>
                                        <p:attrNameLst>
                                          <p:attrName>style.visibility</p:attrName>
                                        </p:attrNameLst>
                                      </p:cBhvr>
                                      <p:to>
                                        <p:strVal val="visible"/>
                                      </p:to>
                                    </p:set>
                                    <p:animEffect transition="in" filter="fade">
                                      <p:cBhvr>
                                        <p:cTn id="40" dur="500"/>
                                        <p:tgtEl>
                                          <p:spTgt spid="25">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xEl>
                                              <p:pRg st="6" end="6"/>
                                            </p:txEl>
                                          </p:spTgt>
                                        </p:tgtEl>
                                        <p:attrNameLst>
                                          <p:attrName>style.visibility</p:attrName>
                                        </p:attrNameLst>
                                      </p:cBhvr>
                                      <p:to>
                                        <p:strVal val="visible"/>
                                      </p:to>
                                    </p:set>
                                    <p:animEffect transition="in" filter="fade">
                                      <p:cBhvr>
                                        <p:cTn id="45" dur="500"/>
                                        <p:tgtEl>
                                          <p:spTgt spid="25">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xEl>
                                              <p:pRg st="7" end="7"/>
                                            </p:txEl>
                                          </p:spTgt>
                                        </p:tgtEl>
                                        <p:attrNameLst>
                                          <p:attrName>style.visibility</p:attrName>
                                        </p:attrNameLst>
                                      </p:cBhvr>
                                      <p:to>
                                        <p:strVal val="visible"/>
                                      </p:to>
                                    </p:set>
                                    <p:animEffect transition="in" filter="fade">
                                      <p:cBhvr>
                                        <p:cTn id="50" dur="500"/>
                                        <p:tgtEl>
                                          <p:spTgt spid="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